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0" r:id="rId4"/>
    <p:sldId id="277" r:id="rId5"/>
    <p:sldId id="291" r:id="rId6"/>
    <p:sldId id="292" r:id="rId7"/>
    <p:sldId id="296" r:id="rId8"/>
    <p:sldId id="298" r:id="rId9"/>
    <p:sldId id="299" r:id="rId10"/>
    <p:sldId id="302" r:id="rId11"/>
    <p:sldId id="300" r:id="rId12"/>
    <p:sldId id="301" r:id="rId13"/>
    <p:sldId id="303" r:id="rId14"/>
    <p:sldId id="305" r:id="rId15"/>
    <p:sldId id="306" r:id="rId16"/>
    <p:sldId id="30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5E52-10C5-5036-7B02-48BF0F22F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3B88F-0479-0620-A29B-0F39CEADC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D8275-D3ED-3188-2216-0B78F1C47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99C7-8306-4224-BF49-FD1754AC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1A029-B56B-B643-4BD4-325275EB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F357-27F4-7A12-B9EA-80F8F55E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9F56F-4404-7DF8-D0E9-057AAC87D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4BF48-A7B8-415B-5D43-EF530F1D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C25F7-8504-8C94-A3A8-865C4B3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5315-A1B5-6468-6BBA-8D77D04D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5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AB1FA-1513-DA4E-8D2C-2D07CEF61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BAE6B-989F-B4F6-80F7-6CC5AE35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3ED5E-1193-D526-54C3-E636BB5C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C1A22-088F-D9F0-609B-6DBD5726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42953-C181-3027-826F-437B91CA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2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7561-B437-D263-9249-03740426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54BF-DFC1-2114-00DC-27B953B5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3E8C-EFE7-FCD7-D1AE-199AB5B5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77B23-1DA0-AE3D-3BB2-996068F0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1688C-9C96-BBAE-3E41-45885691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1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06AB-0172-A776-50BF-7758EC14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B8CE1-F7B8-EC34-06C7-B9AFC1D1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EC224-A96E-5D7F-C997-20A4D8E6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6479-409A-3AC3-4372-D307806F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DEFB-F253-2240-973A-903DF06B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55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43EE-7AA6-765D-CEBF-2D73F872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55D0-6264-C150-3E80-C905A133B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BBAAB-EC98-4C40-DF07-330DC07C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189DB-DBDE-5697-FE55-1798AE1F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2BD7D-88CA-16C9-ED9B-E8F6A09C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31443-1C61-7A1B-57DA-C5CADA2B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87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FD8E-9709-35F9-EF13-B82453A5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07497-3309-85E0-D577-73C9CED59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A33B1-B085-3B6E-960A-A3081831C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A9F82-8B33-B627-7809-CE3F6EDF9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D6612-19E1-DD64-0B70-695A440E6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FDDB4-D3F7-3E9E-CEA1-8B7C5BD9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A5B31-C5A8-E949-3E2B-EBCF8BFA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E3E26-6DCA-D9FD-305A-5EC1B0C7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98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6E2E-E53F-4D99-40C8-57242820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96196-C624-AD4A-1DF5-5638BDA5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861C1-80C9-EE42-23F4-D610A45D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1640-602A-9287-9C10-E54B2EB6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18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A57BD-3098-1381-089F-2BC80E77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CAF3E-3F8A-142C-73E2-8B577516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356E-955D-E444-45DF-EF3A9AF3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8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720F-7594-6D77-E7FD-19B305EA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9F5C-74B0-7ED4-A452-D8C65576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DEDB6-06F2-CF61-1CE2-2A0C61EED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89F7A-9A91-0AE5-9D2C-276C3A63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82FAA-798C-E8D1-C4C5-CF39FDAE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271EE-499E-497D-ECD4-838550BF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40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CD2D-488D-5F58-2657-26188716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D11077-B998-76A4-87B2-8A599B7CC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FFCC8-56CC-0C4D-CDF6-680C552E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118-BFEB-EC3A-B873-6396BE79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AB178-D651-321B-68FC-0E8E1134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9B27-9599-5BAF-6FA4-EA6389FF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54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32973-A05A-E9EC-885C-6A459806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494D-A6EA-33FF-438D-8BF203B84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F148-69E8-C553-F86C-E49933E7A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E2167-19BB-4216-9CD6-F512BB7A2EA7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AA7C-CF2A-3726-D029-75AD1C819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45723-B83D-58A8-E902-B25EB543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753D-087B-4C2C-B839-506BCEBC7F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87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8CE1C-81AF-BE14-1E0C-4DE74ACA2027}"/>
              </a:ext>
            </a:extLst>
          </p:cNvPr>
          <p:cNvSpPr/>
          <p:nvPr/>
        </p:nvSpPr>
        <p:spPr>
          <a:xfrm>
            <a:off x="669320" y="655608"/>
            <a:ext cx="1815088" cy="62023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B7674-E61A-3CE9-8EF6-152048D561E4}"/>
              </a:ext>
            </a:extLst>
          </p:cNvPr>
          <p:cNvGrpSpPr/>
          <p:nvPr/>
        </p:nvGrpSpPr>
        <p:grpSpPr>
          <a:xfrm>
            <a:off x="769619" y="1176591"/>
            <a:ext cx="11012001" cy="3032070"/>
            <a:chOff x="-81808" y="1639758"/>
            <a:chExt cx="11262545" cy="30320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E576BC-6625-D802-F315-928D553BA551}"/>
                </a:ext>
              </a:extLst>
            </p:cNvPr>
            <p:cNvSpPr txBox="1"/>
            <p:nvPr/>
          </p:nvSpPr>
          <p:spPr>
            <a:xfrm>
              <a:off x="-81808" y="1639758"/>
              <a:ext cx="9379676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Montserrat" panose="00000500000000000000"/>
                </a:rPr>
                <a:t>NYC Trip Fare Prediction Using Temporal Convolutional Networks (TCN) </a:t>
              </a:r>
              <a:endPara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42B02E-5808-B7A3-3126-2C4ABF2D74F9}"/>
                </a:ext>
              </a:extLst>
            </p:cNvPr>
            <p:cNvSpPr txBox="1"/>
            <p:nvPr/>
          </p:nvSpPr>
          <p:spPr>
            <a:xfrm>
              <a:off x="6058127" y="4317885"/>
              <a:ext cx="512261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700" b="1" dirty="0">
                <a:solidFill>
                  <a:schemeClr val="bg1"/>
                </a:solidFill>
                <a:latin typeface="Montserrat" panose="0000050000000000000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42B02E-5808-B7A3-3126-2C4ABF2D74F9}"/>
              </a:ext>
            </a:extLst>
          </p:cNvPr>
          <p:cNvSpPr txBox="1"/>
          <p:nvPr/>
        </p:nvSpPr>
        <p:spPr>
          <a:xfrm>
            <a:off x="769618" y="3955857"/>
            <a:ext cx="691651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Submitted by,</a:t>
            </a:r>
          </a:p>
          <a:p>
            <a:endParaRPr lang="en-US" sz="1700" b="1" dirty="0">
              <a:solidFill>
                <a:schemeClr val="bg1"/>
              </a:solidFill>
              <a:latin typeface="Montserrat" panose="00000500000000000000"/>
            </a:endParaRPr>
          </a:p>
          <a:p>
            <a:pPr marL="228600" indent="-228600"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Md Nafiur Rahman </a:t>
            </a:r>
            <a:r>
              <a:rPr lang="en-US" sz="1700" b="1" dirty="0" err="1">
                <a:solidFill>
                  <a:schemeClr val="bg1"/>
                </a:solidFill>
                <a:latin typeface="Montserrat" panose="00000500000000000000"/>
              </a:rPr>
              <a:t>Konok</a:t>
            </a: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      ID:20200104030</a:t>
            </a:r>
          </a:p>
          <a:p>
            <a:pPr marL="228600" indent="-228600"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Arafat Islam </a:t>
            </a:r>
            <a:r>
              <a:rPr lang="en-US" sz="1700" b="1" dirty="0" err="1">
                <a:solidFill>
                  <a:schemeClr val="bg1"/>
                </a:solidFill>
                <a:latin typeface="Montserrat" panose="00000500000000000000"/>
              </a:rPr>
              <a:t>Shopnil</a:t>
            </a: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                ID:20200104031</a:t>
            </a:r>
          </a:p>
          <a:p>
            <a:pPr marL="228600" indent="-228600"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Yasir </a:t>
            </a:r>
            <a:r>
              <a:rPr lang="en-US" sz="1700" b="1" dirty="0" err="1">
                <a:solidFill>
                  <a:schemeClr val="bg1"/>
                </a:solidFill>
                <a:latin typeface="Montserrat" panose="00000500000000000000"/>
              </a:rPr>
              <a:t>Arafah</a:t>
            </a: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 Prince                  ID:20200104042</a:t>
            </a:r>
          </a:p>
          <a:p>
            <a:pPr marL="228600" indent="-228600">
              <a:buAutoNum type="arabicPeriod"/>
            </a:pPr>
            <a:r>
              <a:rPr lang="en-US" sz="1700" b="1" dirty="0" err="1">
                <a:solidFill>
                  <a:schemeClr val="bg1"/>
                </a:solidFill>
                <a:latin typeface="Montserrat" panose="00000500000000000000"/>
              </a:rPr>
              <a:t>Sumaiya</a:t>
            </a: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Montserrat" panose="00000500000000000000"/>
              </a:rPr>
              <a:t>Shejin</a:t>
            </a:r>
            <a:r>
              <a:rPr lang="en-US" sz="1700" b="1" dirty="0">
                <a:solidFill>
                  <a:schemeClr val="bg1"/>
                </a:solidFill>
                <a:latin typeface="Montserrat" panose="00000500000000000000"/>
              </a:rPr>
              <a:t>                         ID:20200104043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46485711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09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latin typeface="Montserrat" panose="00000500000000000000"/>
              </a:rPr>
              <a:t>Geospatial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677E79-BE45-482C-A605-46B6E1BB5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6" y="1717164"/>
            <a:ext cx="3084594" cy="2333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8017AC-83F0-4F36-B202-B54C339A8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67" y="1717164"/>
            <a:ext cx="2990614" cy="22812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351B69-5B4E-48A6-819C-20BA08B1F6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61" y="1641684"/>
            <a:ext cx="2990614" cy="24019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F9B3E35-865F-462D-B2ED-66F04372A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83" y="4164297"/>
            <a:ext cx="3209820" cy="25678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BAB7C9A-5EFF-4C49-A797-5EF166AB7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74" y="4209540"/>
            <a:ext cx="4141242" cy="22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4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10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Montserrat" panose="00000500000000000000"/>
              </a:rPr>
              <a:t>Time-</a:t>
            </a:r>
            <a:r>
              <a:rPr lang="fr-FR" sz="2400" b="1" dirty="0" err="1">
                <a:latin typeface="Montserrat" panose="00000500000000000000"/>
              </a:rPr>
              <a:t>series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6165-60C3-4A20-9B68-BA7D2A16563D}"/>
              </a:ext>
            </a:extLst>
          </p:cNvPr>
          <p:cNvGrpSpPr/>
          <p:nvPr/>
        </p:nvGrpSpPr>
        <p:grpSpPr>
          <a:xfrm>
            <a:off x="314866" y="2314191"/>
            <a:ext cx="11562268" cy="3627872"/>
            <a:chOff x="314866" y="2163328"/>
            <a:chExt cx="11562268" cy="36278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5AA153-59C6-4A7A-974D-F75D5F9B30FC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846A78-F118-4A5B-A238-AB1E14B70131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A0EFD0-9F50-4FD5-A708-CFD0B15F807E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45D2087-944D-41A9-8BB9-08B55272559B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01F28-C4D3-4A6F-9E8F-32BBDF8F82F6}"/>
                </a:ext>
              </a:extLst>
            </p:cNvPr>
            <p:cNvGrpSpPr/>
            <p:nvPr/>
          </p:nvGrpSpPr>
          <p:grpSpPr>
            <a:xfrm>
              <a:off x="371553" y="3300700"/>
              <a:ext cx="10269227" cy="2490500"/>
              <a:chOff x="371553" y="3300700"/>
              <a:chExt cx="10269227" cy="24905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5EBAF-EB31-4BDA-84C1-1B2B725A850A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700B31-210E-42E9-AAB5-B9A830E43FFA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994E1-40C5-4560-B329-C44E3E1581CE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06BB0E-FA12-441C-A767-1F4A80AA0BDD}"/>
                  </a:ext>
                </a:extLst>
              </p:cNvPr>
              <p:cNvSpPr txBox="1"/>
              <p:nvPr/>
            </p:nvSpPr>
            <p:spPr>
              <a:xfrm>
                <a:off x="371553" y="3300700"/>
                <a:ext cx="34579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Peak hours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Average passenger count by hour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3440CD-155C-4832-8539-B707C7C86E9D}"/>
              </a:ext>
            </a:extLst>
          </p:cNvPr>
          <p:cNvSpPr txBox="1"/>
          <p:nvPr/>
        </p:nvSpPr>
        <p:spPr>
          <a:xfrm>
            <a:off x="485706" y="2376837"/>
            <a:ext cx="38246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Peak Hour Insights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E2476-5D5B-4476-9ACE-63CC8E0AF9ED}"/>
              </a:ext>
            </a:extLst>
          </p:cNvPr>
          <p:cNvSpPr txBox="1"/>
          <p:nvPr/>
        </p:nvSpPr>
        <p:spPr>
          <a:xfrm>
            <a:off x="4310357" y="2363287"/>
            <a:ext cx="3598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Revenue and Payment Patterns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EF2E96-0F5A-463B-82B6-B00FD1FC5852}"/>
              </a:ext>
            </a:extLst>
          </p:cNvPr>
          <p:cNvSpPr txBox="1"/>
          <p:nvPr/>
        </p:nvSpPr>
        <p:spPr>
          <a:xfrm>
            <a:off x="8059401" y="2390906"/>
            <a:ext cx="417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0000500000000000000"/>
              </a:rPr>
              <a:t>Trip Duration and Tip Behavior</a:t>
            </a:r>
            <a:endParaRPr lang="en-IN" sz="2200" b="1" dirty="0">
              <a:solidFill>
                <a:schemeClr val="accent5"/>
              </a:solidFill>
              <a:latin typeface="Montserrat" panose="0000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8CB1D3-097D-40DD-B9C9-43D014C6C13E}"/>
              </a:ext>
            </a:extLst>
          </p:cNvPr>
          <p:cNvSpPr txBox="1"/>
          <p:nvPr/>
        </p:nvSpPr>
        <p:spPr>
          <a:xfrm>
            <a:off x="4451273" y="3429000"/>
            <a:ext cx="3457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Highest revenue-generating hours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Payment type variations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7E381-5175-41EB-812C-BC1B96218026}"/>
              </a:ext>
            </a:extLst>
          </p:cNvPr>
          <p:cNvSpPr txBox="1"/>
          <p:nvPr/>
        </p:nvSpPr>
        <p:spPr>
          <a:xfrm>
            <a:off x="8503451" y="3481796"/>
            <a:ext cx="3772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20B0604020202020204" pitchFamily="2" charset="0"/>
              </a:rPr>
              <a:t>Drop-off times by hour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Tip amounts by hour</a:t>
            </a:r>
          </a:p>
        </p:txBody>
      </p:sp>
    </p:spTree>
    <p:extLst>
      <p:ext uri="{BB962C8B-B14F-4D97-AF65-F5344CB8AC3E}">
        <p14:creationId xmlns:p14="http://schemas.microsoft.com/office/powerpoint/2010/main" val="122920229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11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Montserrat" panose="00000500000000000000"/>
              </a:rPr>
              <a:t>Time-</a:t>
            </a:r>
            <a:r>
              <a:rPr lang="fr-FR" sz="2400" b="1" dirty="0" err="1">
                <a:latin typeface="Montserrat" panose="00000500000000000000"/>
              </a:rPr>
              <a:t>series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6165-60C3-4A20-9B68-BA7D2A16563D}"/>
              </a:ext>
            </a:extLst>
          </p:cNvPr>
          <p:cNvGrpSpPr/>
          <p:nvPr/>
        </p:nvGrpSpPr>
        <p:grpSpPr>
          <a:xfrm>
            <a:off x="314866" y="2314191"/>
            <a:ext cx="11562268" cy="3627872"/>
            <a:chOff x="314866" y="2163328"/>
            <a:chExt cx="11562268" cy="36278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5AA153-59C6-4A7A-974D-F75D5F9B30FC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846A78-F118-4A5B-A238-AB1E14B70131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A0EFD0-9F50-4FD5-A708-CFD0B15F807E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45D2087-944D-41A9-8BB9-08B55272559B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01F28-C4D3-4A6F-9E8F-32BBDF8F82F6}"/>
                </a:ext>
              </a:extLst>
            </p:cNvPr>
            <p:cNvGrpSpPr/>
            <p:nvPr/>
          </p:nvGrpSpPr>
          <p:grpSpPr>
            <a:xfrm>
              <a:off x="371553" y="3300700"/>
              <a:ext cx="10269227" cy="2490500"/>
              <a:chOff x="371553" y="3300700"/>
              <a:chExt cx="10269227" cy="24905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5EBAF-EB31-4BDA-84C1-1B2B725A850A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700B31-210E-42E9-AAB5-B9A830E43FFA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994E1-40C5-4560-B329-C44E3E1581CE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06BB0E-FA12-441C-A767-1F4A80AA0BDD}"/>
                  </a:ext>
                </a:extLst>
              </p:cNvPr>
              <p:cNvSpPr txBox="1"/>
              <p:nvPr/>
            </p:nvSpPr>
            <p:spPr>
              <a:xfrm>
                <a:off x="371553" y="3300700"/>
                <a:ext cx="345791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Pickup and drop-off variations by day of the week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Weekday vs. weekend pickup hours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3440CD-155C-4832-8539-B707C7C86E9D}"/>
              </a:ext>
            </a:extLst>
          </p:cNvPr>
          <p:cNvSpPr txBox="1"/>
          <p:nvPr/>
        </p:nvSpPr>
        <p:spPr>
          <a:xfrm>
            <a:off x="400286" y="2364374"/>
            <a:ext cx="38246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Daily Travel Patterns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E2476-5D5B-4476-9ACE-63CC8E0AF9ED}"/>
              </a:ext>
            </a:extLst>
          </p:cNvPr>
          <p:cNvSpPr txBox="1"/>
          <p:nvPr/>
        </p:nvSpPr>
        <p:spPr>
          <a:xfrm>
            <a:off x="4310357" y="2363287"/>
            <a:ext cx="3598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Fare Trends and Popular Locations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EF2E96-0F5A-463B-82B6-B00FD1FC5852}"/>
              </a:ext>
            </a:extLst>
          </p:cNvPr>
          <p:cNvSpPr txBox="1"/>
          <p:nvPr/>
        </p:nvSpPr>
        <p:spPr>
          <a:xfrm>
            <a:off x="8059401" y="2390906"/>
            <a:ext cx="4177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0000500000000000000"/>
              </a:rPr>
              <a:t>Trip Distance Analysis</a:t>
            </a:r>
            <a:endParaRPr lang="en-IN" sz="2200" b="1" dirty="0">
              <a:solidFill>
                <a:schemeClr val="accent5"/>
              </a:solidFill>
              <a:latin typeface="Montserrat" panose="0000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8CB1D3-097D-40DD-B9C9-43D014C6C13E}"/>
              </a:ext>
            </a:extLst>
          </p:cNvPr>
          <p:cNvSpPr txBox="1"/>
          <p:nvPr/>
        </p:nvSpPr>
        <p:spPr>
          <a:xfrm>
            <a:off x="4451273" y="3429000"/>
            <a:ext cx="3457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fare amounts by hour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Most popular pickup locations by hour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7E381-5175-41EB-812C-BC1B96218026}"/>
              </a:ext>
            </a:extLst>
          </p:cNvPr>
          <p:cNvSpPr txBox="1"/>
          <p:nvPr/>
        </p:nvSpPr>
        <p:spPr>
          <a:xfrm>
            <a:off x="8503451" y="3481796"/>
            <a:ext cx="3772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20B0604020202020204" pitchFamily="2" charset="0"/>
              </a:rPr>
              <a:t>Trip distance variations by pickup location and time of day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trip distance by hour</a:t>
            </a:r>
          </a:p>
        </p:txBody>
      </p:sp>
    </p:spTree>
    <p:extLst>
      <p:ext uri="{BB962C8B-B14F-4D97-AF65-F5344CB8AC3E}">
        <p14:creationId xmlns:p14="http://schemas.microsoft.com/office/powerpoint/2010/main" val="35316644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12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Montserrat" panose="00000500000000000000"/>
              </a:rPr>
              <a:t>Time-</a:t>
            </a:r>
            <a:r>
              <a:rPr lang="fr-FR" sz="2400" b="1" dirty="0" err="1">
                <a:latin typeface="Montserrat" panose="00000500000000000000"/>
              </a:rPr>
              <a:t>series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C3020-0138-4E02-BEBC-80AA8E80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6" y="1581316"/>
            <a:ext cx="3809789" cy="2335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80AC1-CC39-4624-BD38-D8BD0D58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55" y="1575790"/>
            <a:ext cx="3809790" cy="2346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D3575-C863-4F9A-ADB6-330031C8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47" y="1459841"/>
            <a:ext cx="4311949" cy="2625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2498E-E0AE-4F28-BAE1-32C4D15FC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" y="3947062"/>
            <a:ext cx="4311949" cy="2653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5EF8D-7978-42D2-95B3-27F1BE686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7" y="4089842"/>
            <a:ext cx="3973093" cy="24892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9B9B06-4039-4245-B812-050EFC3FD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30" y="4113020"/>
            <a:ext cx="3894266" cy="23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152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13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Result Analysis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6165-60C3-4A20-9B68-BA7D2A16563D}"/>
              </a:ext>
            </a:extLst>
          </p:cNvPr>
          <p:cNvGrpSpPr/>
          <p:nvPr/>
        </p:nvGrpSpPr>
        <p:grpSpPr>
          <a:xfrm>
            <a:off x="314866" y="2314191"/>
            <a:ext cx="11562268" cy="3627872"/>
            <a:chOff x="314866" y="2163328"/>
            <a:chExt cx="11562268" cy="36278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5AA153-59C6-4A7A-974D-F75D5F9B30FC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846A78-F118-4A5B-A238-AB1E14B70131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A0EFD0-9F50-4FD5-A708-CFD0B15F807E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45D2087-944D-41A9-8BB9-08B55272559B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01F28-C4D3-4A6F-9E8F-32BBDF8F82F6}"/>
                </a:ext>
              </a:extLst>
            </p:cNvPr>
            <p:cNvGrpSpPr/>
            <p:nvPr/>
          </p:nvGrpSpPr>
          <p:grpSpPr>
            <a:xfrm>
              <a:off x="371553" y="3300700"/>
              <a:ext cx="10269227" cy="2490500"/>
              <a:chOff x="371553" y="3300700"/>
              <a:chExt cx="10269227" cy="24905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5EBAF-EB31-4BDA-84C1-1B2B725A850A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700B31-210E-42E9-AAB5-B9A830E43FFA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994E1-40C5-4560-B329-C44E3E1581CE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06BB0E-FA12-441C-A767-1F4A80AA0BDD}"/>
                  </a:ext>
                </a:extLst>
              </p:cNvPr>
              <p:cNvSpPr txBox="1"/>
              <p:nvPr/>
            </p:nvSpPr>
            <p:spPr>
              <a:xfrm>
                <a:off x="371553" y="3300700"/>
                <a:ext cx="3457912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Training and validation losses stabilized around 15 MSE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Low validation loss indicates the model generalized well to unseen data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3440CD-155C-4832-8539-B707C7C86E9D}"/>
              </a:ext>
            </a:extLst>
          </p:cNvPr>
          <p:cNvSpPr txBox="1"/>
          <p:nvPr/>
        </p:nvSpPr>
        <p:spPr>
          <a:xfrm>
            <a:off x="188183" y="2390906"/>
            <a:ext cx="35845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Strong Generalization &amp; Convergence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E2476-5D5B-4476-9ACE-63CC8E0AF9ED}"/>
              </a:ext>
            </a:extLst>
          </p:cNvPr>
          <p:cNvSpPr txBox="1"/>
          <p:nvPr/>
        </p:nvSpPr>
        <p:spPr>
          <a:xfrm>
            <a:off x="4310357" y="2363287"/>
            <a:ext cx="35988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Prediction Accuracy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EF2E96-0F5A-463B-82B6-B00FD1FC5852}"/>
              </a:ext>
            </a:extLst>
          </p:cNvPr>
          <p:cNvSpPr txBox="1"/>
          <p:nvPr/>
        </p:nvSpPr>
        <p:spPr>
          <a:xfrm>
            <a:off x="8059401" y="2390906"/>
            <a:ext cx="4177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0000500000000000000"/>
              </a:rPr>
              <a:t>Model Performance</a:t>
            </a:r>
            <a:endParaRPr lang="en-IN" sz="2200" b="1" dirty="0">
              <a:solidFill>
                <a:schemeClr val="accent5"/>
              </a:solidFill>
              <a:latin typeface="Montserrat" panose="0000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8CB1D3-097D-40DD-B9C9-43D014C6C13E}"/>
              </a:ext>
            </a:extLst>
          </p:cNvPr>
          <p:cNvSpPr txBox="1"/>
          <p:nvPr/>
        </p:nvSpPr>
        <p:spPr>
          <a:xfrm>
            <a:off x="4451273" y="3429000"/>
            <a:ext cx="3457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Predicted fare amounts closely followed actual fare trends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Successfully captured temporal patterns in the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7E381-5175-41EB-812C-BC1B96218026}"/>
              </a:ext>
            </a:extLst>
          </p:cNvPr>
          <p:cNvSpPr txBox="1"/>
          <p:nvPr/>
        </p:nvSpPr>
        <p:spPr>
          <a:xfrm>
            <a:off x="8503451" y="3481796"/>
            <a:ext cx="37727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20B0604020202020204" pitchFamily="2" charset="0"/>
              </a:rPr>
              <a:t>Stable loss behavior across epochs reflects effective learning of temporal features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Model shows potential for improving urban mobility solutions by enhancing fare prediction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A7BDA-0D67-430E-A61F-8FEE72119C43}"/>
              </a:ext>
            </a:extLst>
          </p:cNvPr>
          <p:cNvSpPr txBox="1"/>
          <p:nvPr/>
        </p:nvSpPr>
        <p:spPr>
          <a:xfrm>
            <a:off x="821689" y="1163123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Montserrat" panose="00000500000000000000"/>
              </a:rPr>
              <a:t>Model - TCN</a:t>
            </a:r>
            <a:endParaRPr lang="en-IN" sz="6600" b="1" dirty="0"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0496773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14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Result Analysis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9C25C-6078-4C36-BBF9-B6596EC7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" y="2129980"/>
            <a:ext cx="6145991" cy="3559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D2C8C-347C-491D-B6F1-51CD6162C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34" y="2129980"/>
            <a:ext cx="5754273" cy="35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89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15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Conclusion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13F31D-827B-1621-FC87-26E3F6F01A94}"/>
              </a:ext>
            </a:extLst>
          </p:cNvPr>
          <p:cNvGrpSpPr/>
          <p:nvPr/>
        </p:nvGrpSpPr>
        <p:grpSpPr>
          <a:xfrm>
            <a:off x="280032" y="1793240"/>
            <a:ext cx="11562268" cy="3627872"/>
            <a:chOff x="314866" y="2163328"/>
            <a:chExt cx="11562268" cy="36278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42B966-63E0-3E59-1258-D1C3F8AC1911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26" name="Freeform: Shape 4">
                <a:extLst>
                  <a:ext uri="{FF2B5EF4-FFF2-40B4-BE49-F238E27FC236}">
                    <a16:creationId xmlns:a16="http://schemas.microsoft.com/office/drawing/2014/main" id="{66973E1D-D152-348E-E1BF-BB311AB681AB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5">
                <a:extLst>
                  <a:ext uri="{FF2B5EF4-FFF2-40B4-BE49-F238E27FC236}">
                    <a16:creationId xmlns:a16="http://schemas.microsoft.com/office/drawing/2014/main" id="{213B6B0A-0A63-E4B5-E3BE-976A7F8E7093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6">
                <a:extLst>
                  <a:ext uri="{FF2B5EF4-FFF2-40B4-BE49-F238E27FC236}">
                    <a16:creationId xmlns:a16="http://schemas.microsoft.com/office/drawing/2014/main" id="{97969AA3-9DA0-5A47-4244-9C0D2701F6E6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DF340A-F852-B710-7A9D-06EE8640E449}"/>
                </a:ext>
              </a:extLst>
            </p:cNvPr>
            <p:cNvGrpSpPr/>
            <p:nvPr/>
          </p:nvGrpSpPr>
          <p:grpSpPr>
            <a:xfrm>
              <a:off x="314866" y="3429076"/>
              <a:ext cx="11562268" cy="2362124"/>
              <a:chOff x="314866" y="3429076"/>
              <a:chExt cx="11562268" cy="23621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9B1B32-C196-28CC-D90A-E4E5EF6052C5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B31CC1-3144-6139-7FAD-95A02B635CC5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0A640B-4B6C-3305-C149-BE06D32B6A0B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AA995A-2BBF-0EA3-043B-4789D501549D}"/>
                  </a:ext>
                </a:extLst>
              </p:cNvPr>
              <p:cNvSpPr txBox="1"/>
              <p:nvPr/>
            </p:nvSpPr>
            <p:spPr>
              <a:xfrm>
                <a:off x="314866" y="3429076"/>
                <a:ext cx="34579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b="1" dirty="0">
                    <a:latin typeface="Montserrat" panose="00000500000000000000"/>
                  </a:rPr>
                  <a:t>Effectiveness of Temporal CNN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0E7352-8EDC-322E-6BF8-202144F579F0}"/>
                  </a:ext>
                </a:extLst>
              </p:cNvPr>
              <p:cNvSpPr txBox="1"/>
              <p:nvPr/>
            </p:nvSpPr>
            <p:spPr>
              <a:xfrm>
                <a:off x="4367044" y="3429076"/>
                <a:ext cx="34579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Opportunities for Enhancement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4673FD-DCBB-5F38-AECE-3C31BD1B5F3E}"/>
                  </a:ext>
                </a:extLst>
              </p:cNvPr>
              <p:cNvSpPr txBox="1"/>
              <p:nvPr/>
            </p:nvSpPr>
            <p:spPr>
              <a:xfrm>
                <a:off x="8419222" y="3429076"/>
                <a:ext cx="34579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Impact on Urban Mobility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68301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16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3AC753C-5D6E-422A-35EA-E00145DEDADB}"/>
              </a:ext>
            </a:extLst>
          </p:cNvPr>
          <p:cNvSpPr txBox="1"/>
          <p:nvPr/>
        </p:nvSpPr>
        <p:spPr>
          <a:xfrm>
            <a:off x="4385656" y="1760565"/>
            <a:ext cx="7136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rPr>
              <a:t>We respect your valuable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rPr>
              <a:t>If you have any questions, please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rPr>
              <a:t> let us know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878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01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314BFB-7B4E-C1A5-E7AB-3FE597C816E7}"/>
              </a:ext>
            </a:extLst>
          </p:cNvPr>
          <p:cNvGrpSpPr/>
          <p:nvPr/>
        </p:nvGrpSpPr>
        <p:grpSpPr>
          <a:xfrm>
            <a:off x="465352" y="1696968"/>
            <a:ext cx="11056327" cy="4801063"/>
            <a:chOff x="487440" y="720821"/>
            <a:chExt cx="7270789" cy="258961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48D25E8-B660-04B4-6C12-CFE9ED857C21}"/>
                </a:ext>
              </a:extLst>
            </p:cNvPr>
            <p:cNvSpPr/>
            <p:nvPr/>
          </p:nvSpPr>
          <p:spPr>
            <a:xfrm>
              <a:off x="545802" y="720822"/>
              <a:ext cx="3244273" cy="2360847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DE8727C-074A-F891-2409-8CACE2CFC5E1}"/>
                </a:ext>
              </a:extLst>
            </p:cNvPr>
            <p:cNvSpPr/>
            <p:nvPr/>
          </p:nvSpPr>
          <p:spPr>
            <a:xfrm>
              <a:off x="4207164" y="720821"/>
              <a:ext cx="3551065" cy="2360848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0C3A6F-9420-1FC3-BB7A-206EE2AEEE1A}"/>
                </a:ext>
              </a:extLst>
            </p:cNvPr>
            <p:cNvSpPr txBox="1"/>
            <p:nvPr/>
          </p:nvSpPr>
          <p:spPr>
            <a:xfrm>
              <a:off x="487440" y="1268519"/>
              <a:ext cx="3645667" cy="2041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Approach using Temporal Convolutional Networks (TCN) combined with time series analysis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Incorporates temporal variables like day of the week, time of day, and month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Models complex fare patterns, including traffic, demand surges, and trip features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endParaRPr lang="en-US" sz="2000" b="1" dirty="0">
                <a:latin typeface="Montserrat" panose="020B0604020202020204" pitchFamily="2" charset="0"/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endParaRPr lang="en-US" sz="2000" b="1" dirty="0">
                <a:latin typeface="Montserrat" panose="020B06040202020202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2DD06-059A-2C1E-7FAB-E0BB3810CE09}"/>
                </a:ext>
              </a:extLst>
            </p:cNvPr>
            <p:cNvSpPr txBox="1"/>
            <p:nvPr/>
          </p:nvSpPr>
          <p:spPr>
            <a:xfrm>
              <a:off x="4090319" y="1259617"/>
              <a:ext cx="3582333" cy="15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Improved prediction accuracy compared to traditional methods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Demonstrates CNNs' capability in handling multimodal datasets</a:t>
              </a:r>
            </a:p>
            <a:p>
              <a:pPr marL="914400" lvl="1" indent="-457200">
                <a:buFont typeface="Wingdings" panose="05000000000000000000" pitchFamily="2" charset="2"/>
                <a:buChar char="§"/>
              </a:pPr>
              <a:r>
                <a:rPr lang="en-US" sz="2000" b="1" dirty="0">
                  <a:latin typeface="Montserrat" panose="020B0604020202020204" pitchFamily="2" charset="0"/>
                </a:rPr>
                <a:t>Potential for smarter resource allocation, optimized routes, and higher passenger satisfaction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6FD08-3334-2F2B-B7CF-7988F7A60351}"/>
                </a:ext>
              </a:extLst>
            </p:cNvPr>
            <p:cNvSpPr txBox="1"/>
            <p:nvPr/>
          </p:nvSpPr>
          <p:spPr>
            <a:xfrm>
              <a:off x="594464" y="845744"/>
              <a:ext cx="3195612" cy="249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latin typeface="Montserrat" panose="00000500000000000000"/>
                </a:rPr>
                <a:t>Proposed Solution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BC9DCD-01B2-FA09-027E-55EB188D992C}"/>
                </a:ext>
              </a:extLst>
            </p:cNvPr>
            <p:cNvSpPr txBox="1"/>
            <p:nvPr/>
          </p:nvSpPr>
          <p:spPr>
            <a:xfrm>
              <a:off x="4174204" y="845744"/>
              <a:ext cx="3584025" cy="249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latin typeface="Montserrat" panose="00000500000000000000"/>
                </a:rPr>
                <a:t>Key </a:t>
              </a:r>
              <a:r>
                <a:rPr lang="en-US" sz="2400" b="1" dirty="0" err="1">
                  <a:solidFill>
                    <a:schemeClr val="accent5"/>
                  </a:solidFill>
                  <a:latin typeface="Montserrat" panose="00000500000000000000"/>
                </a:rPr>
                <a:t>Benifit</a:t>
              </a:r>
              <a:endParaRPr lang="en-US" sz="2400" b="1" dirty="0">
                <a:solidFill>
                  <a:schemeClr val="accent5"/>
                </a:solidFill>
                <a:latin typeface="Montserrat" panose="0000050000000000000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942DA2-2E8D-A19C-4A2E-F7F8353AE6FA}"/>
                </a:ext>
              </a:extLst>
            </p:cNvPr>
            <p:cNvSpPr/>
            <p:nvPr/>
          </p:nvSpPr>
          <p:spPr>
            <a:xfrm>
              <a:off x="563575" y="1458379"/>
              <a:ext cx="160712" cy="12960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81BFE4-6819-4B0B-F900-F2550D815F21}"/>
                </a:ext>
              </a:extLst>
            </p:cNvPr>
            <p:cNvSpPr/>
            <p:nvPr/>
          </p:nvSpPr>
          <p:spPr>
            <a:xfrm>
              <a:off x="4175896" y="1458379"/>
              <a:ext cx="132416" cy="12960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Introduction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482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453598-BA82-2258-6613-DDA23AC9A292}"/>
              </a:ext>
            </a:extLst>
          </p:cNvPr>
          <p:cNvSpPr/>
          <p:nvPr/>
        </p:nvSpPr>
        <p:spPr>
          <a:xfrm>
            <a:off x="618309" y="535002"/>
            <a:ext cx="3274424" cy="58434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9B230D-3972-2606-9EAB-2FD962FA66CA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7D1C52-9645-DB50-0FBC-E85E3037CA70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EDFB42-3EFD-81C6-463F-4F6ACA95D8A7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C4D019-E01B-E52D-ECF3-FD022DB2B369}"/>
              </a:ext>
            </a:extLst>
          </p:cNvPr>
          <p:cNvSpPr/>
          <p:nvPr/>
        </p:nvSpPr>
        <p:spPr>
          <a:xfrm flipH="1">
            <a:off x="11498818" y="2743200"/>
            <a:ext cx="45719" cy="189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432349" y="1193082"/>
            <a:ext cx="6084570" cy="584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Objective</a:t>
            </a:r>
            <a:endParaRPr lang="en-IN" sz="32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09ED5-BCBE-7B55-9EA3-CCF49711CBB0}"/>
              </a:ext>
            </a:extLst>
          </p:cNvPr>
          <p:cNvSpPr txBox="1"/>
          <p:nvPr/>
        </p:nvSpPr>
        <p:spPr>
          <a:xfrm>
            <a:off x="4502325" y="2073966"/>
            <a:ext cx="5968875" cy="3907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Montserrat" panose="00000500000000000000"/>
              </a:rPr>
              <a:t>Understand the nature of the dataset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Montserrat" panose="00000500000000000000"/>
              </a:rPr>
              <a:t>Demonstrate wider usefulness of CNNs in processing NYC trip and fare dataset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Montserrat" panose="00000500000000000000"/>
              </a:rPr>
              <a:t>Time-series analysis on NYC trip and fare dataset</a:t>
            </a:r>
            <a:endParaRPr lang="en-US" sz="3600" b="1" dirty="0">
              <a:latin typeface="Montserrat" panose="0000050000000000000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0" y="648216"/>
            <a:ext cx="2975485" cy="55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9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14B84E-D8C0-91D7-FF74-F042A923317F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BC06E2-A6E0-BF67-08BD-7E0737389E55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CEBAA-A3B0-5935-8903-5D49B5CF50FB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13F31D-827B-1621-FC87-26E3F6F01A94}"/>
              </a:ext>
            </a:extLst>
          </p:cNvPr>
          <p:cNvGrpSpPr/>
          <p:nvPr/>
        </p:nvGrpSpPr>
        <p:grpSpPr>
          <a:xfrm>
            <a:off x="314866" y="2520379"/>
            <a:ext cx="11562268" cy="3627872"/>
            <a:chOff x="314866" y="2163328"/>
            <a:chExt cx="11562268" cy="36278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42B966-63E0-3E59-1258-D1C3F8AC1911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6973E1D-D152-348E-E1BF-BB311AB681AB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13B6B0A-0A63-E4B5-E3BE-976A7F8E7093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969AA3-9DA0-5A47-4244-9C0D2701F6E6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DF340A-F852-B710-7A9D-06EE8640E449}"/>
                </a:ext>
              </a:extLst>
            </p:cNvPr>
            <p:cNvGrpSpPr/>
            <p:nvPr/>
          </p:nvGrpSpPr>
          <p:grpSpPr>
            <a:xfrm>
              <a:off x="314866" y="3150394"/>
              <a:ext cx="11562268" cy="2640806"/>
              <a:chOff x="314866" y="3150394"/>
              <a:chExt cx="11562268" cy="26408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9B1B32-C196-28CC-D90A-E4E5EF6052C5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B31CC1-3144-6139-7FAD-95A02B635CC5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0A640B-4B6C-3305-C149-BE06D32B6A0B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A995A-2BBF-0EA3-043B-4789D501549D}"/>
                  </a:ext>
                </a:extLst>
              </p:cNvPr>
              <p:cNvSpPr txBox="1"/>
              <p:nvPr/>
            </p:nvSpPr>
            <p:spPr>
              <a:xfrm>
                <a:off x="314866" y="3150394"/>
                <a:ext cx="345791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b="1" dirty="0">
                    <a:latin typeface="Montserrat" panose="00000500000000000000"/>
                  </a:rPr>
                  <a:t>Predicted taxi fare and ride duration using Linear Regression, Lasso, and Random Forest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E7352-8EDC-322E-6BF8-202144F579F0}"/>
                  </a:ext>
                </a:extLst>
              </p:cNvPr>
              <p:cNvSpPr txBox="1"/>
              <p:nvPr/>
            </p:nvSpPr>
            <p:spPr>
              <a:xfrm>
                <a:off x="4367044" y="3150394"/>
                <a:ext cx="34579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Features: pickup/</a:t>
                </a:r>
                <a:r>
                  <a:rPr lang="en-US" b="1" dirty="0" err="1">
                    <a:latin typeface="Montserrat" panose="00000500000000000000"/>
                  </a:rPr>
                  <a:t>dropoff</a:t>
                </a:r>
                <a:r>
                  <a:rPr lang="en-US" b="1" dirty="0">
                    <a:latin typeface="Montserrat" panose="00000500000000000000"/>
                  </a:rPr>
                  <a:t> coordinates, trip distance, time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4673FD-DCBB-5F38-AECE-3C31BD1B5F3E}"/>
                  </a:ext>
                </a:extLst>
              </p:cNvPr>
              <p:cNvSpPr txBox="1"/>
              <p:nvPr/>
            </p:nvSpPr>
            <p:spPr>
              <a:xfrm>
                <a:off x="8419222" y="3429068"/>
                <a:ext cx="34579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Best model: Random Forest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Related Work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631064" y="1444998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Montserrat" panose="00000500000000000000"/>
              </a:rPr>
              <a:t>Paper-1: </a:t>
            </a:r>
            <a:r>
              <a:rPr lang="en-US" sz="2400" b="1" dirty="0" err="1">
                <a:latin typeface="Montserrat" panose="00000500000000000000"/>
              </a:rPr>
              <a:t>Antoniades</a:t>
            </a:r>
            <a:r>
              <a:rPr lang="en-US" sz="2400" b="1" dirty="0">
                <a:latin typeface="Montserrat" panose="00000500000000000000"/>
              </a:rPr>
              <a:t> et al. (2020)</a:t>
            </a:r>
            <a:endParaRPr lang="en-IN" sz="5400" b="1" dirty="0"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68165615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14B84E-D8C0-91D7-FF74-F042A923317F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BC06E2-A6E0-BF67-08BD-7E0737389E55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CEBAA-A3B0-5935-8903-5D49B5CF50FB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13F31D-827B-1621-FC87-26E3F6F01A94}"/>
              </a:ext>
            </a:extLst>
          </p:cNvPr>
          <p:cNvGrpSpPr/>
          <p:nvPr/>
        </p:nvGrpSpPr>
        <p:grpSpPr>
          <a:xfrm>
            <a:off x="314866" y="2354920"/>
            <a:ext cx="11562268" cy="3627872"/>
            <a:chOff x="314866" y="2163328"/>
            <a:chExt cx="11562268" cy="36278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42B966-63E0-3E59-1258-D1C3F8AC1911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6973E1D-D152-348E-E1BF-BB311AB681AB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13B6B0A-0A63-E4B5-E3BE-976A7F8E7093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969AA3-9DA0-5A47-4244-9C0D2701F6E6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DF340A-F852-B710-7A9D-06EE8640E449}"/>
                </a:ext>
              </a:extLst>
            </p:cNvPr>
            <p:cNvGrpSpPr/>
            <p:nvPr/>
          </p:nvGrpSpPr>
          <p:grpSpPr>
            <a:xfrm>
              <a:off x="314866" y="2941390"/>
              <a:ext cx="11562268" cy="2849810"/>
              <a:chOff x="314866" y="2941390"/>
              <a:chExt cx="11562268" cy="284981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9B1B32-C196-28CC-D90A-E4E5EF6052C5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B31CC1-3144-6139-7FAD-95A02B635CC5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0A640B-4B6C-3305-C149-BE06D32B6A0B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A995A-2BBF-0EA3-043B-4789D501549D}"/>
                  </a:ext>
                </a:extLst>
              </p:cNvPr>
              <p:cNvSpPr txBox="1"/>
              <p:nvPr/>
            </p:nvSpPr>
            <p:spPr>
              <a:xfrm>
                <a:off x="314866" y="3298443"/>
                <a:ext cx="34579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b="1" dirty="0">
                    <a:latin typeface="Montserrat" panose="00000500000000000000"/>
                  </a:rPr>
                  <a:t>Developed hybrid models for taxi demand and fare prediction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E7352-8EDC-322E-6BF8-202144F579F0}"/>
                  </a:ext>
                </a:extLst>
              </p:cNvPr>
              <p:cNvSpPr txBox="1"/>
              <p:nvPr/>
            </p:nvSpPr>
            <p:spPr>
              <a:xfrm>
                <a:off x="4367044" y="3298443"/>
                <a:ext cx="34579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b="1" dirty="0">
                    <a:latin typeface="Montserrat" panose="00000500000000000000"/>
                  </a:rPr>
                  <a:t>Taxi demand: LSTM-RNN with Mixture Density Network (MDN)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4673FD-DCBB-5F38-AECE-3C31BD1B5F3E}"/>
                  </a:ext>
                </a:extLst>
              </p:cNvPr>
              <p:cNvSpPr txBox="1"/>
              <p:nvPr/>
            </p:nvSpPr>
            <p:spPr>
              <a:xfrm>
                <a:off x="8419222" y="2941390"/>
                <a:ext cx="345791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 Fare prediction: Ensemble model (Linear Regression, Ridge Regression, Multilayer Perceptron)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Related Work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639772" y="1400839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Montserrat" panose="00000500000000000000"/>
              </a:rPr>
              <a:t>Paper-2: Chou et al. (2021)</a:t>
            </a:r>
            <a:endParaRPr lang="en-IN" sz="6600" b="1" dirty="0"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856136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14B84E-D8C0-91D7-FF74-F042A923317F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BC06E2-A6E0-BF67-08BD-7E0737389E55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CEBAA-A3B0-5935-8903-5D49B5CF50FB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05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13F31D-827B-1621-FC87-26E3F6F01A94}"/>
              </a:ext>
            </a:extLst>
          </p:cNvPr>
          <p:cNvGrpSpPr/>
          <p:nvPr/>
        </p:nvGrpSpPr>
        <p:grpSpPr>
          <a:xfrm>
            <a:off x="314866" y="2563924"/>
            <a:ext cx="11562268" cy="3627872"/>
            <a:chOff x="314866" y="2163328"/>
            <a:chExt cx="11562268" cy="36278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42B966-63E0-3E59-1258-D1C3F8AC1911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6973E1D-D152-348E-E1BF-BB311AB681AB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13B6B0A-0A63-E4B5-E3BE-976A7F8E7093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969AA3-9DA0-5A47-4244-9C0D2701F6E6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DF340A-F852-B710-7A9D-06EE8640E449}"/>
                </a:ext>
              </a:extLst>
            </p:cNvPr>
            <p:cNvGrpSpPr/>
            <p:nvPr/>
          </p:nvGrpSpPr>
          <p:grpSpPr>
            <a:xfrm>
              <a:off x="314866" y="3098150"/>
              <a:ext cx="11562268" cy="2693050"/>
              <a:chOff x="314866" y="3098150"/>
              <a:chExt cx="11562268" cy="26930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9B1B32-C196-28CC-D90A-E4E5EF6052C5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B31CC1-3144-6139-7FAD-95A02B635CC5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0A640B-4B6C-3305-C149-BE06D32B6A0B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A995A-2BBF-0EA3-043B-4789D501549D}"/>
                  </a:ext>
                </a:extLst>
              </p:cNvPr>
              <p:cNvSpPr txBox="1"/>
              <p:nvPr/>
            </p:nvSpPr>
            <p:spPr>
              <a:xfrm>
                <a:off x="314866" y="3098150"/>
                <a:ext cx="345791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b="1" dirty="0">
                    <a:latin typeface="Montserrat" panose="00000500000000000000"/>
                  </a:rPr>
                  <a:t>Predicted taxi trip durations using Multi-Layer Perceptron (MLP) and Extreme Gradient Boosting (</a:t>
                </a:r>
                <a:r>
                  <a:rPr lang="en-US" b="1" dirty="0" err="1">
                    <a:latin typeface="Montserrat" panose="00000500000000000000"/>
                  </a:rPr>
                  <a:t>XGBoost</a:t>
                </a:r>
                <a:r>
                  <a:rPr lang="en-US" b="1" dirty="0">
                    <a:latin typeface="Montserrat" panose="00000500000000000000"/>
                  </a:rPr>
                  <a:t>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E7352-8EDC-322E-6BF8-202144F579F0}"/>
                  </a:ext>
                </a:extLst>
              </p:cNvPr>
              <p:cNvSpPr txBox="1"/>
              <p:nvPr/>
            </p:nvSpPr>
            <p:spPr>
              <a:xfrm>
                <a:off x="4367044" y="3429076"/>
                <a:ext cx="34579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MLP showed lower accuracy compared to </a:t>
                </a:r>
                <a:r>
                  <a:rPr lang="en-US" b="1" dirty="0" err="1">
                    <a:latin typeface="Montserrat" panose="00000500000000000000"/>
                  </a:rPr>
                  <a:t>XGBoost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4673FD-DCBB-5F38-AECE-3C31BD1B5F3E}"/>
                  </a:ext>
                </a:extLst>
              </p:cNvPr>
              <p:cNvSpPr txBox="1"/>
              <p:nvPr/>
            </p:nvSpPr>
            <p:spPr>
              <a:xfrm>
                <a:off x="8419222" y="3681621"/>
                <a:ext cx="34579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Montserrat" panose="00000500000000000000"/>
                  </a:rPr>
                  <a:t>Best model: </a:t>
                </a:r>
                <a:r>
                  <a:rPr lang="en-US" b="1" dirty="0" err="1">
                    <a:latin typeface="Montserrat" panose="00000500000000000000"/>
                  </a:rPr>
                  <a:t>XGBoost</a:t>
                </a:r>
                <a:endParaRPr lang="en-IN" sz="1600" b="1" dirty="0">
                  <a:latin typeface="Montserrat" panose="00000500000000000000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Related Work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639772" y="1366007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latin typeface="Montserrat" panose="00000500000000000000"/>
              </a:rPr>
              <a:t>Paper-3: Poongodi et al. (2019)</a:t>
            </a:r>
            <a:endParaRPr lang="it-IT" sz="3200" b="1" dirty="0"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154091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06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314BFB-7B4E-C1A5-E7AB-3FE597C816E7}"/>
              </a:ext>
            </a:extLst>
          </p:cNvPr>
          <p:cNvGrpSpPr/>
          <p:nvPr/>
        </p:nvGrpSpPr>
        <p:grpSpPr>
          <a:xfrm>
            <a:off x="1412999" y="1680757"/>
            <a:ext cx="9969104" cy="4110443"/>
            <a:chOff x="492414" y="939801"/>
            <a:chExt cx="6959023" cy="22171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48D25E8-B660-04B4-6C12-CFE9ED857C21}"/>
                </a:ext>
              </a:extLst>
            </p:cNvPr>
            <p:cNvSpPr/>
            <p:nvPr/>
          </p:nvSpPr>
          <p:spPr>
            <a:xfrm>
              <a:off x="492414" y="1362550"/>
              <a:ext cx="3244273" cy="1432664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DE8727C-074A-F891-2409-8CACE2CFC5E1}"/>
                </a:ext>
              </a:extLst>
            </p:cNvPr>
            <p:cNvSpPr/>
            <p:nvPr/>
          </p:nvSpPr>
          <p:spPr>
            <a:xfrm>
              <a:off x="4207164" y="939801"/>
              <a:ext cx="3244273" cy="2217105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0C3A6F-9420-1FC3-BB7A-206EE2AEEE1A}"/>
                </a:ext>
              </a:extLst>
            </p:cNvPr>
            <p:cNvSpPr txBox="1"/>
            <p:nvPr/>
          </p:nvSpPr>
          <p:spPr>
            <a:xfrm>
              <a:off x="753845" y="1831956"/>
              <a:ext cx="2894781" cy="493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latin typeface="Montserrat" panose="00000500000000000000"/>
                </a:rPr>
                <a:t>NYC taxi trip and fare data from the year 2013</a:t>
              </a:r>
              <a:endParaRPr lang="en-I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2DD06-059A-2C1E-7FAB-E0BB3810CE09}"/>
                </a:ext>
              </a:extLst>
            </p:cNvPr>
            <p:cNvSpPr txBox="1"/>
            <p:nvPr/>
          </p:nvSpPr>
          <p:spPr>
            <a:xfrm>
              <a:off x="4543379" y="1510323"/>
              <a:ext cx="2647130" cy="1577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Wingdings" panose="05000000000000000000" pitchFamily="2" charset="2"/>
                <a:buChar char="q"/>
              </a:pPr>
              <a:r>
                <a:rPr lang="en-US" sz="2000" b="1" dirty="0">
                  <a:latin typeface="Montserrat" panose="00000500000000000000"/>
                </a:rPr>
                <a:t>Trip Data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Montserrat" panose="00000500000000000000"/>
                </a:rPr>
                <a:t>12 CSV files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Montserrat" panose="00000500000000000000"/>
                </a:rPr>
                <a:t>Each file contains 14,776,615 rows &amp; 14 columns</a:t>
              </a:r>
            </a:p>
            <a:p>
              <a:pPr marL="285750" indent="-285750" fontAlgn="base">
                <a:buFont typeface="Wingdings" panose="05000000000000000000" pitchFamily="2" charset="2"/>
                <a:buChar char="q"/>
              </a:pPr>
              <a:r>
                <a:rPr lang="en-US" sz="2000" b="1" dirty="0">
                  <a:latin typeface="Montserrat" panose="00000500000000000000"/>
                </a:rPr>
                <a:t>Fare Data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Montserrat" panose="00000500000000000000"/>
                </a:rPr>
                <a:t>12 CSV files</a:t>
              </a:r>
            </a:p>
            <a:p>
              <a:pPr marL="742950" lvl="1" indent="-285750" fontAlgn="base"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Montserrat" panose="00000500000000000000"/>
                </a:rPr>
                <a:t>Each file contains 14,776,615 rows &amp; 11 columns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6FD08-3334-2F2B-B7CF-7988F7A60351}"/>
                </a:ext>
              </a:extLst>
            </p:cNvPr>
            <p:cNvSpPr txBox="1"/>
            <p:nvPr/>
          </p:nvSpPr>
          <p:spPr>
            <a:xfrm>
              <a:off x="1534629" y="1404678"/>
              <a:ext cx="1284172" cy="249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solidFill>
                    <a:schemeClr val="accent5"/>
                  </a:solidFill>
                  <a:latin typeface="Montserrat" panose="00000500000000000000"/>
                </a:rPr>
                <a:t>Source</a:t>
              </a:r>
              <a:endParaRPr lang="en-IN" sz="2400" b="1" dirty="0">
                <a:solidFill>
                  <a:schemeClr val="accent5"/>
                </a:solidFill>
                <a:latin typeface="Montserrat" panose="0000050000000000000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BC9DCD-01B2-FA09-027E-55EB188D992C}"/>
                </a:ext>
              </a:extLst>
            </p:cNvPr>
            <p:cNvSpPr txBox="1"/>
            <p:nvPr/>
          </p:nvSpPr>
          <p:spPr>
            <a:xfrm>
              <a:off x="4642894" y="1155225"/>
              <a:ext cx="2595774" cy="249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solidFill>
                    <a:schemeClr val="accent5"/>
                  </a:solidFill>
                  <a:latin typeface="Montserrat" panose="00000500000000000000"/>
                </a:rPr>
                <a:t>Dataset Categories</a:t>
              </a:r>
              <a:endParaRPr lang="en-IN" sz="2400" b="1" dirty="0">
                <a:solidFill>
                  <a:schemeClr val="accent5"/>
                </a:solidFill>
                <a:latin typeface="Montserrat" panose="0000050000000000000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942DA2-2E8D-A19C-4A2E-F7F8353AE6FA}"/>
                </a:ext>
              </a:extLst>
            </p:cNvPr>
            <p:cNvSpPr/>
            <p:nvPr/>
          </p:nvSpPr>
          <p:spPr>
            <a:xfrm>
              <a:off x="510187" y="1673353"/>
              <a:ext cx="10655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81BFE4-6819-4B0B-F900-F2550D815F21}"/>
                </a:ext>
              </a:extLst>
            </p:cNvPr>
            <p:cNvSpPr/>
            <p:nvPr/>
          </p:nvSpPr>
          <p:spPr>
            <a:xfrm>
              <a:off x="4175896" y="1675659"/>
              <a:ext cx="106555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Dataset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7091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07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latin typeface="Montserrat" panose="00000500000000000000"/>
              </a:rPr>
              <a:t>Geospatial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6165-60C3-4A20-9B68-BA7D2A16563D}"/>
              </a:ext>
            </a:extLst>
          </p:cNvPr>
          <p:cNvGrpSpPr/>
          <p:nvPr/>
        </p:nvGrpSpPr>
        <p:grpSpPr>
          <a:xfrm>
            <a:off x="314866" y="2314191"/>
            <a:ext cx="11562268" cy="3627872"/>
            <a:chOff x="314866" y="2163328"/>
            <a:chExt cx="11562268" cy="36278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5AA153-59C6-4A7A-974D-F75D5F9B30FC}"/>
                </a:ext>
              </a:extLst>
            </p:cNvPr>
            <p:cNvGrpSpPr/>
            <p:nvPr/>
          </p:nvGrpSpPr>
          <p:grpSpPr>
            <a:xfrm>
              <a:off x="314866" y="2163328"/>
              <a:ext cx="11562268" cy="3627872"/>
              <a:chOff x="390188" y="1795028"/>
              <a:chExt cx="11562268" cy="362787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846A78-F118-4A5B-A238-AB1E14B70131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A0EFD0-9F50-4FD5-A708-CFD0B15F807E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45D2087-944D-41A9-8BB9-08B55272559B}"/>
                  </a:ext>
                </a:extLst>
              </p:cNvPr>
              <p:cNvSpPr/>
              <p:nvPr/>
            </p:nvSpPr>
            <p:spPr>
              <a:xfrm>
                <a:off x="8494544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01F28-C4D3-4A6F-9E8F-32BBDF8F82F6}"/>
                </a:ext>
              </a:extLst>
            </p:cNvPr>
            <p:cNvGrpSpPr/>
            <p:nvPr/>
          </p:nvGrpSpPr>
          <p:grpSpPr>
            <a:xfrm>
              <a:off x="314866" y="3150394"/>
              <a:ext cx="10325914" cy="2640806"/>
              <a:chOff x="314866" y="3150394"/>
              <a:chExt cx="10325914" cy="26408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5EBAF-EB31-4BDA-84C1-1B2B725A850A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700B31-210E-42E9-AAB5-B9A830E43FFA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994E1-40C5-4560-B329-C44E3E1581CE}"/>
                  </a:ext>
                </a:extLst>
              </p:cNvPr>
              <p:cNvSpPr/>
              <p:nvPr/>
            </p:nvSpPr>
            <p:spPr>
              <a:xfrm flipH="1">
                <a:off x="965557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06BB0E-FA12-441C-A767-1F4A80AA0BDD}"/>
                  </a:ext>
                </a:extLst>
              </p:cNvPr>
              <p:cNvSpPr txBox="1"/>
              <p:nvPr/>
            </p:nvSpPr>
            <p:spPr>
              <a:xfrm>
                <a:off x="314866" y="3150394"/>
                <a:ext cx="345791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Pickup and drop-off locations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Trip distances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Average fare amounts</a:t>
                </a:r>
              </a:p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Pickup and drop-off pairs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3440CD-155C-4832-8539-B707C7C86E9D}"/>
              </a:ext>
            </a:extLst>
          </p:cNvPr>
          <p:cNvSpPr txBox="1"/>
          <p:nvPr/>
        </p:nvSpPr>
        <p:spPr>
          <a:xfrm>
            <a:off x="400286" y="2473526"/>
            <a:ext cx="38246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Key Metrics Analyzed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E2476-5D5B-4476-9ACE-63CC8E0AF9ED}"/>
              </a:ext>
            </a:extLst>
          </p:cNvPr>
          <p:cNvSpPr txBox="1"/>
          <p:nvPr/>
        </p:nvSpPr>
        <p:spPr>
          <a:xfrm>
            <a:off x="4953175" y="2468911"/>
            <a:ext cx="2661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Fare Insights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EF2E96-0F5A-463B-82B6-B00FD1FC5852}"/>
              </a:ext>
            </a:extLst>
          </p:cNvPr>
          <p:cNvSpPr txBox="1"/>
          <p:nvPr/>
        </p:nvSpPr>
        <p:spPr>
          <a:xfrm>
            <a:off x="8552003" y="2494785"/>
            <a:ext cx="4177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0000500000000000000"/>
              </a:rPr>
              <a:t>Time-Based Patterns</a:t>
            </a:r>
            <a:endParaRPr lang="en-IN" sz="2200" b="1" dirty="0">
              <a:solidFill>
                <a:schemeClr val="accent5"/>
              </a:solidFill>
              <a:latin typeface="Montserrat" panose="0000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8CB1D3-097D-40DD-B9C9-43D014C6C13E}"/>
              </a:ext>
            </a:extLst>
          </p:cNvPr>
          <p:cNvSpPr txBox="1"/>
          <p:nvPr/>
        </p:nvSpPr>
        <p:spPr>
          <a:xfrm>
            <a:off x="4509151" y="3250964"/>
            <a:ext cx="3457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Highest and lowest fares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Payment behaviors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fare by payment type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trip distance by payment type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7E381-5175-41EB-812C-BC1B96218026}"/>
              </a:ext>
            </a:extLst>
          </p:cNvPr>
          <p:cNvSpPr txBox="1"/>
          <p:nvPr/>
        </p:nvSpPr>
        <p:spPr>
          <a:xfrm>
            <a:off x="8419222" y="3536933"/>
            <a:ext cx="3772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20B0604020202020204" pitchFamily="2" charset="0"/>
              </a:rPr>
              <a:t>Trip duration distribution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total amounts</a:t>
            </a:r>
          </a:p>
        </p:txBody>
      </p:sp>
    </p:spTree>
    <p:extLst>
      <p:ext uri="{BB962C8B-B14F-4D97-AF65-F5344CB8AC3E}">
        <p14:creationId xmlns:p14="http://schemas.microsoft.com/office/powerpoint/2010/main" val="6678265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0291B3-FDD2-7105-F08C-C6F1453A0435}"/>
              </a:ext>
            </a:extLst>
          </p:cNvPr>
          <p:cNvGrpSpPr/>
          <p:nvPr/>
        </p:nvGrpSpPr>
        <p:grpSpPr>
          <a:xfrm>
            <a:off x="10906522" y="-12700"/>
            <a:ext cx="615156" cy="952500"/>
            <a:chOff x="10248900" y="0"/>
            <a:chExt cx="812800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402237-DFD7-16FD-D25D-067CB5AEF439}"/>
                </a:ext>
              </a:extLst>
            </p:cNvPr>
            <p:cNvSpPr/>
            <p:nvPr/>
          </p:nvSpPr>
          <p:spPr>
            <a:xfrm>
              <a:off x="10248900" y="0"/>
              <a:ext cx="812800" cy="95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806319-0649-DAFE-D28F-5D3CED4C07E3}"/>
                </a:ext>
              </a:extLst>
            </p:cNvPr>
            <p:cNvSpPr txBox="1"/>
            <p:nvPr/>
          </p:nvSpPr>
          <p:spPr>
            <a:xfrm>
              <a:off x="10248900" y="291584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08</a:t>
              </a:r>
              <a:endParaRPr lang="en-IN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2B58AFA-76F5-A0AF-6976-C55854110114}"/>
              </a:ext>
            </a:extLst>
          </p:cNvPr>
          <p:cNvSpPr txBox="1"/>
          <p:nvPr/>
        </p:nvSpPr>
        <p:spPr>
          <a:xfrm>
            <a:off x="400286" y="278884"/>
            <a:ext cx="10084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accent5"/>
                </a:solidFill>
                <a:effectLst/>
                <a:latin typeface="Montserrat" panose="00000500000000000000" pitchFamily="2" charset="0"/>
              </a:rPr>
              <a:t>Methodology</a:t>
            </a:r>
            <a:endParaRPr lang="en-IN" sz="4400" b="1" dirty="0">
              <a:solidFill>
                <a:schemeClr val="accent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BAF1-8C36-4F3E-A683-4994C93AA95F}"/>
              </a:ext>
            </a:extLst>
          </p:cNvPr>
          <p:cNvSpPr txBox="1"/>
          <p:nvPr/>
        </p:nvSpPr>
        <p:spPr>
          <a:xfrm>
            <a:off x="711490" y="1089616"/>
            <a:ext cx="10084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latin typeface="Montserrat" panose="00000500000000000000"/>
              </a:rPr>
              <a:t>Geospatial</a:t>
            </a:r>
            <a:r>
              <a:rPr lang="fr-FR" sz="2400" b="1" dirty="0">
                <a:latin typeface="Montserrat" panose="00000500000000000000"/>
              </a:rPr>
              <a:t> </a:t>
            </a:r>
            <a:r>
              <a:rPr lang="fr-FR" sz="2400" b="1" dirty="0" err="1">
                <a:latin typeface="Montserrat" panose="00000500000000000000"/>
              </a:rPr>
              <a:t>Analysis</a:t>
            </a:r>
            <a:endParaRPr lang="en-IN" sz="6600" b="1" dirty="0">
              <a:latin typeface="Montserrat" panose="0000050000000000000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D6165-60C3-4A20-9B68-BA7D2A16563D}"/>
              </a:ext>
            </a:extLst>
          </p:cNvPr>
          <p:cNvGrpSpPr/>
          <p:nvPr/>
        </p:nvGrpSpPr>
        <p:grpSpPr>
          <a:xfrm>
            <a:off x="2189386" y="2277182"/>
            <a:ext cx="7510090" cy="3627872"/>
            <a:chOff x="314866" y="2163328"/>
            <a:chExt cx="7510090" cy="36278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5AA153-59C6-4A7A-974D-F75D5F9B30FC}"/>
                </a:ext>
              </a:extLst>
            </p:cNvPr>
            <p:cNvGrpSpPr/>
            <p:nvPr/>
          </p:nvGrpSpPr>
          <p:grpSpPr>
            <a:xfrm>
              <a:off x="314866" y="2163328"/>
              <a:ext cx="7510090" cy="3627872"/>
              <a:chOff x="390188" y="1795028"/>
              <a:chExt cx="7510090" cy="362787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F846A78-F118-4A5B-A238-AB1E14B70131}"/>
                  </a:ext>
                </a:extLst>
              </p:cNvPr>
              <p:cNvSpPr/>
              <p:nvPr/>
            </p:nvSpPr>
            <p:spPr>
              <a:xfrm>
                <a:off x="390188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A0EFD0-9F50-4FD5-A708-CFD0B15F807E}"/>
                  </a:ext>
                </a:extLst>
              </p:cNvPr>
              <p:cNvSpPr/>
              <p:nvPr/>
            </p:nvSpPr>
            <p:spPr>
              <a:xfrm>
                <a:off x="4442366" y="1795028"/>
                <a:ext cx="3457912" cy="3627872"/>
              </a:xfrm>
              <a:custGeom>
                <a:avLst/>
                <a:gdLst>
                  <a:gd name="connsiteX0" fmla="*/ 6726788 w 7166060"/>
                  <a:gd name="connsiteY0" fmla="*/ 0 h 4589080"/>
                  <a:gd name="connsiteX1" fmla="*/ 7166061 w 7166060"/>
                  <a:gd name="connsiteY1" fmla="*/ 0 h 4589080"/>
                  <a:gd name="connsiteX2" fmla="*/ 7166061 w 7166060"/>
                  <a:gd name="connsiteY2" fmla="*/ 4589081 h 4589080"/>
                  <a:gd name="connsiteX3" fmla="*/ 6726788 w 7166060"/>
                  <a:gd name="connsiteY3" fmla="*/ 4589081 h 4589080"/>
                  <a:gd name="connsiteX4" fmla="*/ 439273 w 7166060"/>
                  <a:gd name="connsiteY4" fmla="*/ 4589081 h 4589080"/>
                  <a:gd name="connsiteX5" fmla="*/ 0 w 7166060"/>
                  <a:gd name="connsiteY5" fmla="*/ 4589081 h 4589080"/>
                  <a:gd name="connsiteX6" fmla="*/ 0 w 7166060"/>
                  <a:gd name="connsiteY6" fmla="*/ 0 h 4589080"/>
                  <a:gd name="connsiteX7" fmla="*/ 439273 w 7166060"/>
                  <a:gd name="connsiteY7" fmla="*/ 0 h 458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6060" h="4589080">
                    <a:moveTo>
                      <a:pt x="6726788" y="0"/>
                    </a:moveTo>
                    <a:cubicBezTo>
                      <a:pt x="6969392" y="0"/>
                      <a:pt x="7166061" y="0"/>
                      <a:pt x="7166061" y="0"/>
                    </a:cubicBezTo>
                    <a:lnTo>
                      <a:pt x="7166061" y="4589081"/>
                    </a:lnTo>
                    <a:cubicBezTo>
                      <a:pt x="7166061" y="4589081"/>
                      <a:pt x="6969392" y="4589081"/>
                      <a:pt x="6726788" y="4589081"/>
                    </a:cubicBezTo>
                    <a:lnTo>
                      <a:pt x="439273" y="4589081"/>
                    </a:lnTo>
                    <a:cubicBezTo>
                      <a:pt x="196669" y="4589081"/>
                      <a:pt x="0" y="4589081"/>
                      <a:pt x="0" y="4589081"/>
                    </a:cubicBezTo>
                    <a:lnTo>
                      <a:pt x="0" y="0"/>
                    </a:lnTo>
                    <a:cubicBezTo>
                      <a:pt x="0" y="0"/>
                      <a:pt x="196669" y="0"/>
                      <a:pt x="4392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789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6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01F28-C4D3-4A6F-9E8F-32BBDF8F82F6}"/>
                </a:ext>
              </a:extLst>
            </p:cNvPr>
            <p:cNvGrpSpPr/>
            <p:nvPr/>
          </p:nvGrpSpPr>
          <p:grpSpPr>
            <a:xfrm>
              <a:off x="314866" y="3488648"/>
              <a:ext cx="6273736" cy="2302552"/>
              <a:chOff x="314866" y="3488648"/>
              <a:chExt cx="6273736" cy="230255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5EBAF-EB31-4BDA-84C1-1B2B725A850A}"/>
                  </a:ext>
                </a:extLst>
              </p:cNvPr>
              <p:cNvSpPr/>
              <p:nvPr/>
            </p:nvSpPr>
            <p:spPr>
              <a:xfrm flipH="1">
                <a:off x="1389696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700B31-210E-42E9-AAB5-B9A830E43FFA}"/>
                  </a:ext>
                </a:extLst>
              </p:cNvPr>
              <p:cNvSpPr/>
              <p:nvPr/>
            </p:nvSpPr>
            <p:spPr>
              <a:xfrm flipH="1">
                <a:off x="5603398" y="5651500"/>
                <a:ext cx="985204" cy="139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06BB0E-FA12-441C-A767-1F4A80AA0BDD}"/>
                  </a:ext>
                </a:extLst>
              </p:cNvPr>
              <p:cNvSpPr txBox="1"/>
              <p:nvPr/>
            </p:nvSpPr>
            <p:spPr>
              <a:xfrm>
                <a:off x="314866" y="3488648"/>
                <a:ext cx="34579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ontserrat" panose="00000500000000000000"/>
                  </a:rPr>
                  <a:t>Average trip distance for different passenger counts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3440CD-155C-4832-8539-B707C7C86E9D}"/>
              </a:ext>
            </a:extLst>
          </p:cNvPr>
          <p:cNvSpPr txBox="1"/>
          <p:nvPr/>
        </p:nvSpPr>
        <p:spPr>
          <a:xfrm>
            <a:off x="1897255" y="2384531"/>
            <a:ext cx="4042174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Passenger Count</a:t>
            </a:r>
          </a:p>
          <a:p>
            <a:pPr algn="ctr"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Insights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E2476-5D5B-4476-9ACE-63CC8E0AF9ED}"/>
              </a:ext>
            </a:extLst>
          </p:cNvPr>
          <p:cNvSpPr txBox="1"/>
          <p:nvPr/>
        </p:nvSpPr>
        <p:spPr>
          <a:xfrm>
            <a:off x="6465547" y="2384531"/>
            <a:ext cx="32339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5"/>
                </a:solidFill>
                <a:latin typeface="Montserrat" panose="020B0604020202020204" pitchFamily="2" charset="0"/>
              </a:rPr>
              <a:t>Value to Operations</a:t>
            </a:r>
            <a:endParaRPr lang="en-IN" sz="2200" b="1" dirty="0">
              <a:solidFill>
                <a:schemeClr val="accent5"/>
              </a:solidFill>
              <a:latin typeface="Montserrat" panose="020B06040202020202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8CB1D3-097D-40DD-B9C9-43D014C6C13E}"/>
              </a:ext>
            </a:extLst>
          </p:cNvPr>
          <p:cNvSpPr txBox="1"/>
          <p:nvPr/>
        </p:nvSpPr>
        <p:spPr>
          <a:xfrm>
            <a:off x="6241564" y="3230917"/>
            <a:ext cx="3457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Highest and lowest fares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Payment behaviors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fare by payment type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latin typeface="Montserrat" panose="00000500000000000000"/>
              </a:rPr>
              <a:t>Average trip distance by payment type</a:t>
            </a:r>
          </a:p>
        </p:txBody>
      </p:sp>
    </p:spTree>
    <p:extLst>
      <p:ext uri="{BB962C8B-B14F-4D97-AF65-F5344CB8AC3E}">
        <p14:creationId xmlns:p14="http://schemas.microsoft.com/office/powerpoint/2010/main" val="60398814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04">
      <a:dk1>
        <a:sysClr val="windowText" lastClr="000000"/>
      </a:dk1>
      <a:lt1>
        <a:sysClr val="window" lastClr="FFFFFF"/>
      </a:lt1>
      <a:dk2>
        <a:srgbClr val="44546A"/>
      </a:dk2>
      <a:lt2>
        <a:srgbClr val="7030A0"/>
      </a:lt2>
      <a:accent1>
        <a:srgbClr val="F23558"/>
      </a:accent1>
      <a:accent2>
        <a:srgbClr val="0D7AD9"/>
      </a:accent2>
      <a:accent3>
        <a:srgbClr val="75B503"/>
      </a:accent3>
      <a:accent4>
        <a:srgbClr val="F2A950"/>
      </a:accent4>
      <a:accent5>
        <a:srgbClr val="F25E3D"/>
      </a:accent5>
      <a:accent6>
        <a:srgbClr val="00B0F0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583</TotalTime>
  <Words>603</Words>
  <Application>Microsoft Office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Nafiur Rahman</cp:lastModifiedBy>
  <cp:revision>96</cp:revision>
  <dcterms:created xsi:type="dcterms:W3CDTF">2023-07-27T12:13:29Z</dcterms:created>
  <dcterms:modified xsi:type="dcterms:W3CDTF">2024-09-23T17:39:11Z</dcterms:modified>
</cp:coreProperties>
</file>